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8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Noordeloos" userId="S::t.noordeloos@helicon.nl::7c446670-7459-44eb-8c93-60d80c060528" providerId="AD" clId="Web-{4F609C17-01EC-443B-8C52-17CCABB56258}"/>
    <pc:docChg chg="modSld">
      <pc:chgData name="Thomas Noordeloos" userId="S::t.noordeloos@helicon.nl::7c446670-7459-44eb-8c93-60d80c060528" providerId="AD" clId="Web-{4F609C17-01EC-443B-8C52-17CCABB56258}" dt="2019-06-05T11:47:09.326" v="7" actId="20577"/>
      <pc:docMkLst>
        <pc:docMk/>
      </pc:docMkLst>
      <pc:sldChg chg="modSp">
        <pc:chgData name="Thomas Noordeloos" userId="S::t.noordeloos@helicon.nl::7c446670-7459-44eb-8c93-60d80c060528" providerId="AD" clId="Web-{4F609C17-01EC-443B-8C52-17CCABB56258}" dt="2019-06-05T11:47:09.326" v="6" actId="20577"/>
        <pc:sldMkLst>
          <pc:docMk/>
          <pc:sldMk cId="0" sldId="256"/>
        </pc:sldMkLst>
        <pc:spChg chg="mod">
          <ac:chgData name="Thomas Noordeloos" userId="S::t.noordeloos@helicon.nl::7c446670-7459-44eb-8c93-60d80c060528" providerId="AD" clId="Web-{4F609C17-01EC-443B-8C52-17CCABB56258}" dt="2019-06-05T11:47:09.326" v="6" actId="20577"/>
          <ac:spMkLst>
            <pc:docMk/>
            <pc:sldMk cId="0" sldId="256"/>
            <ac:spMk id="1434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88E9ECD-6405-44DE-9E53-7B955851BC2F}" type="datetimeFigureOut">
              <a:rPr lang="nl-NL"/>
              <a:pPr>
                <a:defRPr/>
              </a:pPr>
              <a:t>19-4-2020</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8DA1466-8AD2-43AF-AC58-1E27EE4C921F}" type="slidenum">
              <a:rPr lang="nl-NL"/>
              <a:pPr>
                <a:defRPr/>
              </a:pPr>
              <a:t>‹nr.›</a:t>
            </a:fld>
            <a:endParaRPr lang="nl-NL"/>
          </a:p>
        </p:txBody>
      </p:sp>
    </p:spTree>
    <p:extLst>
      <p:ext uri="{BB962C8B-B14F-4D97-AF65-F5344CB8AC3E}">
        <p14:creationId xmlns:p14="http://schemas.microsoft.com/office/powerpoint/2010/main" val="17214299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a:p>
        </p:txBody>
      </p:sp>
      <p:sp>
        <p:nvSpPr>
          <p:cNvPr id="15363"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ACFFE4-AE8B-499D-916C-0C6C9F16697B}" type="slidenum">
              <a:rPr lang="nl-NL"/>
              <a:pPr fontAlgn="base">
                <a:spcBef>
                  <a:spcPct val="0"/>
                </a:spcBef>
                <a:spcAft>
                  <a:spcPct val="0"/>
                </a:spcAft>
                <a:defRPr/>
              </a:pPr>
              <a:t>1</a:t>
            </a:fld>
            <a:endParaRPr lang="nl-NL"/>
          </a:p>
        </p:txBody>
      </p:sp>
    </p:spTree>
    <p:extLst>
      <p:ext uri="{BB962C8B-B14F-4D97-AF65-F5344CB8AC3E}">
        <p14:creationId xmlns:p14="http://schemas.microsoft.com/office/powerpoint/2010/main" val="289891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lvl1pPr>
              <a:defRPr/>
            </a:lvl1pPr>
          </a:lstStyle>
          <a:p>
            <a:pPr>
              <a:defRPr/>
            </a:pPr>
            <a:fld id="{81C0CB79-0957-4442-91FC-2F3137F49DB6}" type="datetimeFigureOut">
              <a:rPr lang="nl-NL"/>
              <a:pPr>
                <a:defRPr/>
              </a:pPr>
              <a:t>19-4-2020</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48A25EDC-6C7A-4BB4-925F-4F3A77E712BA}"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1ED89DC1-8CD2-49D4-B559-EBDAC5DA6E75}" type="datetimeFigureOut">
              <a:rPr lang="nl-NL"/>
              <a:pPr>
                <a:defRPr/>
              </a:pPr>
              <a:t>19-4-2020</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249D9DB4-A07C-412A-BDC9-1742DFB6B82D}"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5EED79E0-8DBF-4DEB-970C-2DBC66EA06CC}" type="datetimeFigureOut">
              <a:rPr lang="nl-NL"/>
              <a:pPr>
                <a:defRPr/>
              </a:pPr>
              <a:t>19-4-2020</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33A57F21-5C84-4CBA-8009-7B1FCDDFE6DA}"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vl1pPr>
          </a:lstStyle>
          <a:p>
            <a:pPr>
              <a:defRPr/>
            </a:pPr>
            <a:fld id="{7502C50C-F525-4971-94D3-88F90DA7164A}" type="datetimeFigureOut">
              <a:rPr lang="nl-NL"/>
              <a:pPr>
                <a:defRPr/>
              </a:pPr>
              <a:t>19-4-2020</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BF3CDCCE-DF12-4EEB-9E84-7DCBDD2901F0}"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4D52FC6F-3B7C-4F67-9678-CE1BF2F50575}" type="datetimeFigureOut">
              <a:rPr lang="nl-NL"/>
              <a:pPr>
                <a:defRPr/>
              </a:pPr>
              <a:t>19-4-2020</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F00105A9-6D46-4D7A-B6B2-D64D6A53EC0E}"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3"/>
          <p:cNvSpPr>
            <a:spLocks noGrp="1"/>
          </p:cNvSpPr>
          <p:nvPr>
            <p:ph type="dt" sz="half" idx="10"/>
          </p:nvPr>
        </p:nvSpPr>
        <p:spPr/>
        <p:txBody>
          <a:bodyPr/>
          <a:lstStyle>
            <a:lvl1pPr>
              <a:defRPr/>
            </a:lvl1pPr>
          </a:lstStyle>
          <a:p>
            <a:pPr>
              <a:defRPr/>
            </a:pPr>
            <a:fld id="{F96E0494-4530-4C4A-8AB5-FD341F136C01}" type="datetimeFigureOut">
              <a:rPr lang="nl-NL"/>
              <a:pPr>
                <a:defRPr/>
              </a:pPr>
              <a:t>19-4-2020</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5A52D4C8-0455-4A27-8EA1-9E318755D197}"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3"/>
          <p:cNvSpPr>
            <a:spLocks noGrp="1"/>
          </p:cNvSpPr>
          <p:nvPr>
            <p:ph type="dt" sz="half" idx="10"/>
          </p:nvPr>
        </p:nvSpPr>
        <p:spPr/>
        <p:txBody>
          <a:bodyPr/>
          <a:lstStyle>
            <a:lvl1pPr>
              <a:defRPr/>
            </a:lvl1pPr>
          </a:lstStyle>
          <a:p>
            <a:pPr>
              <a:defRPr/>
            </a:pPr>
            <a:fld id="{8FB0262D-55BC-4AC2-95F3-83A49ABA819C}" type="datetimeFigureOut">
              <a:rPr lang="nl-NL"/>
              <a:pPr>
                <a:defRPr/>
              </a:pPr>
              <a:t>19-4-2020</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pPr>
              <a:defRPr/>
            </a:pPr>
            <a:fld id="{BA35DB68-4EB5-4D55-BFB5-3B4A363F94DC}"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3"/>
          <p:cNvSpPr>
            <a:spLocks noGrp="1"/>
          </p:cNvSpPr>
          <p:nvPr>
            <p:ph type="dt" sz="half" idx="10"/>
          </p:nvPr>
        </p:nvSpPr>
        <p:spPr/>
        <p:txBody>
          <a:bodyPr/>
          <a:lstStyle>
            <a:lvl1pPr>
              <a:defRPr/>
            </a:lvl1pPr>
          </a:lstStyle>
          <a:p>
            <a:pPr>
              <a:defRPr/>
            </a:pPr>
            <a:fld id="{F2C5E995-2385-4803-99AB-106C5D64AB74}" type="datetimeFigureOut">
              <a:rPr lang="nl-NL"/>
              <a:pPr>
                <a:defRPr/>
              </a:pPr>
              <a:t>19-4-2020</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pPr>
              <a:defRPr/>
            </a:pPr>
            <a:fld id="{F16128C9-1CCC-459E-94F5-FC4F97B600ED}"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C1C2A378-9ED8-4E77-AB48-0CBCEE8E6B34}" type="datetimeFigureOut">
              <a:rPr lang="nl-NL"/>
              <a:pPr>
                <a:defRPr/>
              </a:pPr>
              <a:t>19-4-2020</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pPr>
              <a:defRPr/>
            </a:pPr>
            <a:fld id="{66765DB3-8282-4222-9933-9FC7E21E9AE0}"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0ED63ECB-8479-41F6-A826-62E5D4300F4C}" type="datetimeFigureOut">
              <a:rPr lang="nl-NL"/>
              <a:pPr>
                <a:defRPr/>
              </a:pPr>
              <a:t>19-4-2020</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CC159CA9-36B1-4A53-AB43-2D107809232C}"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8D34C7C0-04D9-431C-87BE-C2B8B012A994}" type="datetimeFigureOut">
              <a:rPr lang="nl-NL"/>
              <a:pPr>
                <a:defRPr/>
              </a:pPr>
              <a:t>19-4-2020</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AC28056B-B8AF-4C06-8C9F-CC7D3C8B12FC}"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2C2D7A5-6971-4C1E-8DAF-E01E4A5FD6A8}" type="datetimeFigureOut">
              <a:rPr lang="nl-NL"/>
              <a:pPr>
                <a:defRPr/>
              </a:pPr>
              <a:t>19-4-2020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00DEF0D-D9F2-44A1-B5FD-C85DB236A053}"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0" y="0"/>
            <a:ext cx="928688" cy="68580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4339" name="Rectangle 3"/>
          <p:cNvSpPr>
            <a:spLocks noChangeArrowheads="1"/>
          </p:cNvSpPr>
          <p:nvPr/>
        </p:nvSpPr>
        <p:spPr bwMode="auto">
          <a:xfrm>
            <a:off x="1390140" y="915544"/>
            <a:ext cx="3932379" cy="1277273"/>
          </a:xfrm>
          <a:prstGeom prst="rect">
            <a:avLst/>
          </a:prstGeom>
          <a:noFill/>
          <a:ln w="9525">
            <a:solidFill>
              <a:schemeClr val="tx1"/>
            </a:solidFill>
            <a:miter lim="800000"/>
            <a:headEnd/>
            <a:tailEnd/>
          </a:ln>
        </p:spPr>
        <p:txBody>
          <a:bodyPr wrap="square" anchor="ctr">
            <a:spAutoFit/>
          </a:bodyPr>
          <a:lstStyle/>
          <a:p>
            <a:r>
              <a:rPr lang="nl-NL" sz="1100" b="1">
                <a:solidFill>
                  <a:srgbClr val="0070C0"/>
                </a:solidFill>
                <a:ea typeface="Calibri" pitchFamily="34" charset="0"/>
                <a:cs typeface="Arial" charset="0"/>
              </a:rPr>
              <a:t>Leerdoelen</a:t>
            </a:r>
          </a:p>
          <a:p>
            <a:r>
              <a:rPr lang="nl-NL" sz="1100">
                <a:latin typeface="+mj-lt"/>
                <a:ea typeface="Calibri" pitchFamily="34" charset="0"/>
                <a:cs typeface="Arial" charset="0"/>
              </a:rPr>
              <a:t>Na het maken van dit leerarrangement kun je:</a:t>
            </a:r>
          </a:p>
          <a:p>
            <a:pPr marL="171450" indent="-171450">
              <a:buFont typeface="Arial" pitchFamily="34" charset="0"/>
              <a:buChar char="•"/>
            </a:pPr>
            <a:r>
              <a:rPr lang="nl-NL" sz="1100">
                <a:latin typeface="+mj-lt"/>
                <a:ea typeface="Calibri" pitchFamily="34" charset="0"/>
                <a:cs typeface="Arial" charset="0"/>
              </a:rPr>
              <a:t>Aan de hand van selectiecriteria beargumenteren welke keuze je hebt gemaakt.</a:t>
            </a:r>
          </a:p>
          <a:p>
            <a:pPr marL="171450" indent="-171450">
              <a:buFont typeface="Arial" pitchFamily="34" charset="0"/>
              <a:buChar char="•"/>
            </a:pPr>
            <a:r>
              <a:rPr lang="nl-NL" sz="1100">
                <a:latin typeface="+mj-lt"/>
                <a:ea typeface="Calibri" pitchFamily="34" charset="0"/>
                <a:cs typeface="Arial" charset="0"/>
              </a:rPr>
              <a:t>Een gedetailleerd ontwerp op schaal maken</a:t>
            </a:r>
          </a:p>
          <a:p>
            <a:pPr marL="171450" indent="-171450">
              <a:buFont typeface="Arial" pitchFamily="34" charset="0"/>
              <a:buChar char="•"/>
            </a:pPr>
            <a:r>
              <a:rPr lang="nl-NL" sz="1100">
                <a:latin typeface="+mj-lt"/>
                <a:ea typeface="Calibri" pitchFamily="34" charset="0"/>
                <a:cs typeface="Arial" charset="0"/>
              </a:rPr>
              <a:t>Referentiebeelden kiezen om jullie ontwerp mee te verhelderen.</a:t>
            </a:r>
          </a:p>
        </p:txBody>
      </p:sp>
      <p:sp>
        <p:nvSpPr>
          <p:cNvPr id="14340" name="Rectangle 4"/>
          <p:cNvSpPr>
            <a:spLocks noChangeArrowheads="1"/>
          </p:cNvSpPr>
          <p:nvPr/>
        </p:nvSpPr>
        <p:spPr bwMode="auto">
          <a:xfrm>
            <a:off x="1379651" y="2345205"/>
            <a:ext cx="3940623" cy="1785104"/>
          </a:xfrm>
          <a:prstGeom prst="rect">
            <a:avLst/>
          </a:prstGeom>
          <a:noFill/>
          <a:ln w="9525">
            <a:solidFill>
              <a:schemeClr val="tx1"/>
            </a:solidFill>
            <a:miter lim="800000"/>
            <a:headEnd/>
            <a:tailEnd/>
          </a:ln>
        </p:spPr>
        <p:txBody>
          <a:bodyPr wrap="square" anchor="ctr">
            <a:spAutoFit/>
          </a:bodyPr>
          <a:lstStyle/>
          <a:p>
            <a:pPr eaLnBrk="0" hangingPunct="0"/>
            <a:r>
              <a:rPr lang="nl-NL" sz="1100" b="1">
                <a:solidFill>
                  <a:srgbClr val="0070C0"/>
                </a:solidFill>
                <a:ea typeface="Calibri" pitchFamily="34" charset="0"/>
                <a:cs typeface="Arial" charset="0"/>
              </a:rPr>
              <a:t>Leerproduct	</a:t>
            </a:r>
            <a:r>
              <a:rPr lang="nl-NL" sz="1100" b="1">
                <a:ea typeface="Calibri" pitchFamily="34" charset="0"/>
                <a:cs typeface="Arial" charset="0"/>
              </a:rPr>
              <a:t>		</a:t>
            </a:r>
          </a:p>
          <a:p>
            <a:pPr eaLnBrk="0" hangingPunct="0"/>
            <a:r>
              <a:rPr lang="nl-NL" sz="1100">
                <a:latin typeface="+mj-lt"/>
                <a:ea typeface="Calibri" pitchFamily="34" charset="0"/>
                <a:cs typeface="Arial" charset="0"/>
              </a:rPr>
              <a:t>Een gedetailleerd ontwerp op schaal geïnspireerd op jullie beste idee. Het product bevat:</a:t>
            </a:r>
            <a:br>
              <a:rPr lang="nl-NL" sz="1100">
                <a:latin typeface="+mj-lt"/>
                <a:ea typeface="Calibri" pitchFamily="34" charset="0"/>
                <a:cs typeface="Arial" charset="0"/>
              </a:rPr>
            </a:br>
            <a:r>
              <a:rPr lang="nl-NL" sz="1100">
                <a:latin typeface="+mj-lt"/>
                <a:ea typeface="Calibri" pitchFamily="34" charset="0"/>
                <a:cs typeface="Arial" charset="0"/>
              </a:rPr>
              <a:t>- een tekening op schaal</a:t>
            </a:r>
            <a:br>
              <a:rPr lang="nl-NL" sz="1100">
                <a:latin typeface="+mj-lt"/>
                <a:ea typeface="Calibri" pitchFamily="34" charset="0"/>
                <a:cs typeface="Arial" charset="0"/>
              </a:rPr>
            </a:br>
            <a:r>
              <a:rPr lang="nl-NL" sz="1100">
                <a:latin typeface="+mj-lt"/>
                <a:ea typeface="Calibri" pitchFamily="34" charset="0"/>
                <a:cs typeface="Arial" charset="0"/>
              </a:rPr>
              <a:t>- een legenda</a:t>
            </a:r>
            <a:br>
              <a:rPr lang="nl-NL" sz="1100">
                <a:latin typeface="+mj-lt"/>
                <a:ea typeface="Calibri" pitchFamily="34" charset="0"/>
                <a:cs typeface="Arial" charset="0"/>
              </a:rPr>
            </a:br>
            <a:r>
              <a:rPr lang="nl-NL" sz="1100">
                <a:latin typeface="+mj-lt"/>
                <a:ea typeface="Calibri" pitchFamily="34" charset="0"/>
                <a:cs typeface="Arial" charset="0"/>
              </a:rPr>
              <a:t>- een schaalbalk</a:t>
            </a:r>
            <a:br>
              <a:rPr lang="nl-NL" sz="1100">
                <a:latin typeface="+mj-lt"/>
                <a:ea typeface="Calibri" pitchFamily="34" charset="0"/>
                <a:cs typeface="Arial" charset="0"/>
              </a:rPr>
            </a:br>
            <a:r>
              <a:rPr lang="nl-NL" sz="1100">
                <a:latin typeface="+mj-lt"/>
                <a:ea typeface="Calibri" pitchFamily="34" charset="0"/>
                <a:cs typeface="Arial" charset="0"/>
              </a:rPr>
              <a:t>- een motiverende, aansprekende titel</a:t>
            </a:r>
            <a:br>
              <a:rPr lang="nl-NL" sz="1100">
                <a:latin typeface="+mj-lt"/>
                <a:ea typeface="Calibri" pitchFamily="34" charset="0"/>
                <a:cs typeface="Arial" charset="0"/>
              </a:rPr>
            </a:br>
            <a:r>
              <a:rPr lang="nl-NL" sz="1100">
                <a:latin typeface="+mj-lt"/>
                <a:ea typeface="Calibri" pitchFamily="34" charset="0"/>
                <a:cs typeface="Arial" charset="0"/>
              </a:rPr>
              <a:t>- referentiebeelden om jullie ontwerp mee te verhelderen</a:t>
            </a:r>
            <a:br>
              <a:rPr lang="nl-NL" sz="1100">
                <a:latin typeface="+mj-lt"/>
                <a:ea typeface="Calibri" pitchFamily="34" charset="0"/>
                <a:cs typeface="Arial" charset="0"/>
              </a:rPr>
            </a:br>
            <a:r>
              <a:rPr lang="nl-NL" sz="1100">
                <a:latin typeface="+mj-lt"/>
                <a:ea typeface="Calibri" pitchFamily="34" charset="0"/>
                <a:cs typeface="Arial" charset="0"/>
              </a:rPr>
              <a:t>- een verantwoording van de gemaakte keuzes binnen het ontwerp</a:t>
            </a:r>
          </a:p>
        </p:txBody>
      </p:sp>
      <p:sp>
        <p:nvSpPr>
          <p:cNvPr id="14342" name="Rectangle 6"/>
          <p:cNvSpPr>
            <a:spLocks noChangeArrowheads="1"/>
          </p:cNvSpPr>
          <p:nvPr/>
        </p:nvSpPr>
        <p:spPr bwMode="auto">
          <a:xfrm>
            <a:off x="5808160" y="908572"/>
            <a:ext cx="3193256" cy="1446550"/>
          </a:xfrm>
          <a:prstGeom prst="rect">
            <a:avLst/>
          </a:prstGeom>
          <a:noFill/>
          <a:ln w="9525">
            <a:solidFill>
              <a:schemeClr val="tx1"/>
            </a:solidFill>
            <a:miter lim="800000"/>
            <a:headEnd/>
            <a:tailEnd/>
          </a:ln>
        </p:spPr>
        <p:txBody>
          <a:bodyPr wrap="square" anchor="ctr">
            <a:spAutoFit/>
          </a:bodyPr>
          <a:lstStyle/>
          <a:p>
            <a:r>
              <a:rPr lang="nl-NL" sz="1100" b="1" dirty="0">
                <a:solidFill>
                  <a:srgbClr val="0070C0"/>
                </a:solidFill>
                <a:ea typeface="Calibri" pitchFamily="34" charset="0"/>
                <a:cs typeface="Arial" charset="0"/>
              </a:rPr>
              <a:t>Samenwerken       </a:t>
            </a:r>
            <a:r>
              <a:rPr lang="nl-NL" sz="1100" b="1" dirty="0">
                <a:ea typeface="Calibri" pitchFamily="34" charset="0"/>
                <a:cs typeface="Arial" charset="0"/>
              </a:rPr>
              <a:t>                                </a:t>
            </a:r>
            <a:r>
              <a:rPr lang="nl-NL" sz="1100" b="1" dirty="0">
                <a:solidFill>
                  <a:srgbClr val="FF0000"/>
                </a:solidFill>
                <a:ea typeface="Calibri" pitchFamily="34" charset="0"/>
                <a:cs typeface="Arial" charset="0"/>
              </a:rPr>
              <a:t>  </a:t>
            </a:r>
          </a:p>
          <a:p>
            <a:pPr marL="171450" indent="-171450" eaLnBrk="0" hangingPunct="0">
              <a:buFont typeface="Arial" pitchFamily="34" charset="0"/>
              <a:buChar char="•"/>
            </a:pPr>
            <a:r>
              <a:rPr lang="nl-NL" sz="1100" dirty="0">
                <a:latin typeface="+mj-lt"/>
                <a:ea typeface="Calibri" pitchFamily="34" charset="0"/>
                <a:cs typeface="Arial" charset="0"/>
              </a:rPr>
              <a:t>Plaats je product op het Leerplatform.</a:t>
            </a:r>
          </a:p>
          <a:p>
            <a:pPr marL="171450" indent="-171450" eaLnBrk="0" hangingPunct="0">
              <a:buFont typeface="Arial" pitchFamily="34" charset="0"/>
              <a:buChar char="•"/>
            </a:pPr>
            <a:r>
              <a:rPr lang="nl-NL" sz="1100" dirty="0">
                <a:latin typeface="+mj-lt"/>
                <a:ea typeface="Calibri" pitchFamily="34" charset="0"/>
                <a:cs typeface="Arial" charset="0"/>
              </a:rPr>
              <a:t>Bekijk leerproducten van anderen en geef feedback.</a:t>
            </a:r>
          </a:p>
          <a:p>
            <a:pPr marL="171450" indent="-171450" eaLnBrk="0" hangingPunct="0">
              <a:buFont typeface="Arial" pitchFamily="34" charset="0"/>
              <a:buChar char="•"/>
            </a:pPr>
            <a:r>
              <a:rPr lang="nl-NL" sz="1100" dirty="0">
                <a:latin typeface="+mj-lt"/>
                <a:ea typeface="Calibri" pitchFamily="34" charset="0"/>
                <a:cs typeface="Arial" charset="0"/>
              </a:rPr>
              <a:t>Verbeter je leerproduct en plaats versie 2</a:t>
            </a:r>
          </a:p>
          <a:p>
            <a:pPr marL="171450" indent="-171450" eaLnBrk="0" hangingPunct="0">
              <a:buFont typeface="Arial" pitchFamily="34" charset="0"/>
              <a:buChar char="•"/>
            </a:pPr>
            <a:r>
              <a:rPr lang="nl-NL" sz="1100" dirty="0">
                <a:latin typeface="+mj-lt"/>
                <a:ea typeface="Calibri" pitchFamily="34" charset="0"/>
                <a:cs typeface="Arial" charset="0"/>
              </a:rPr>
              <a:t>Deze opdracht maak je met je projectgroep</a:t>
            </a:r>
          </a:p>
          <a:p>
            <a:pPr marL="171450" indent="-171450" eaLnBrk="0" hangingPunct="0">
              <a:buFont typeface="Arial" pitchFamily="34" charset="0"/>
              <a:buChar char="•"/>
            </a:pPr>
            <a:r>
              <a:rPr lang="nl-NL" sz="1100" dirty="0">
                <a:latin typeface="+mj-lt"/>
                <a:ea typeface="Calibri" pitchFamily="34" charset="0"/>
                <a:cs typeface="Arial"/>
              </a:rPr>
              <a:t>Versie 1 </a:t>
            </a:r>
            <a:r>
              <a:rPr lang="nl-NL" sz="1100" dirty="0" smtClean="0">
                <a:latin typeface="+mj-lt"/>
                <a:ea typeface="Calibri" pitchFamily="34" charset="0"/>
                <a:cs typeface="Arial"/>
              </a:rPr>
              <a:t>12-06-2020</a:t>
            </a:r>
            <a:endParaRPr lang="nl-NL" sz="1100" dirty="0">
              <a:latin typeface="+mj-lt"/>
              <a:ea typeface="Calibri" pitchFamily="34" charset="0"/>
              <a:cs typeface="Arial" charset="0"/>
            </a:endParaRPr>
          </a:p>
          <a:p>
            <a:pPr marL="171450" indent="-171450" eaLnBrk="0" hangingPunct="0">
              <a:buFont typeface="Arial" pitchFamily="34" charset="0"/>
              <a:buChar char="•"/>
            </a:pPr>
            <a:r>
              <a:rPr lang="nl-NL" sz="1100" dirty="0">
                <a:latin typeface="+mj-lt"/>
                <a:ea typeface="Calibri" pitchFamily="34" charset="0"/>
                <a:cs typeface="Arial"/>
              </a:rPr>
              <a:t>Versie 2 </a:t>
            </a:r>
            <a:r>
              <a:rPr lang="nl-NL" sz="1100" dirty="0" smtClean="0">
                <a:latin typeface="+mj-lt"/>
                <a:ea typeface="Calibri" pitchFamily="34" charset="0"/>
                <a:cs typeface="Arial"/>
              </a:rPr>
              <a:t>19</a:t>
            </a:r>
            <a:r>
              <a:rPr lang="nl-NL" sz="1100" dirty="0" smtClean="0">
                <a:latin typeface="+mj-lt"/>
                <a:ea typeface="Calibri" pitchFamily="34" charset="0"/>
                <a:cs typeface="Arial"/>
              </a:rPr>
              <a:t>-06-2020</a:t>
            </a:r>
            <a:endParaRPr lang="nl-NL" sz="1100" dirty="0">
              <a:latin typeface="+mj-lt"/>
              <a:ea typeface="Calibri" pitchFamily="34" charset="0"/>
              <a:cs typeface="Arial" charset="0"/>
            </a:endParaRPr>
          </a:p>
        </p:txBody>
      </p:sp>
      <p:sp>
        <p:nvSpPr>
          <p:cNvPr id="14344" name="Rectangle 8"/>
          <p:cNvSpPr>
            <a:spLocks noChangeArrowheads="1"/>
          </p:cNvSpPr>
          <p:nvPr/>
        </p:nvSpPr>
        <p:spPr bwMode="auto">
          <a:xfrm>
            <a:off x="5808160" y="2538658"/>
            <a:ext cx="3184525" cy="600164"/>
          </a:xfrm>
          <a:prstGeom prst="rect">
            <a:avLst/>
          </a:prstGeom>
          <a:noFill/>
          <a:ln w="9525">
            <a:solidFill>
              <a:schemeClr val="tx1"/>
            </a:solidFill>
            <a:miter lim="800000"/>
            <a:headEnd/>
            <a:tailEnd/>
          </a:ln>
        </p:spPr>
        <p:txBody>
          <a:bodyPr wrap="square" anchor="ctr">
            <a:spAutoFit/>
          </a:bodyPr>
          <a:lstStyle/>
          <a:p>
            <a:r>
              <a:rPr lang="nl-NL" sz="1100" b="1">
                <a:solidFill>
                  <a:srgbClr val="0070C0"/>
                </a:solidFill>
                <a:ea typeface="Calibri" pitchFamily="34" charset="0"/>
                <a:cs typeface="Arial" charset="0"/>
              </a:rPr>
              <a:t>Bijeenkomsten</a:t>
            </a:r>
            <a:r>
              <a:rPr lang="nl-NL" sz="1100" b="1">
                <a:ea typeface="Calibri" pitchFamily="34" charset="0"/>
                <a:cs typeface="Arial" charset="0"/>
              </a:rPr>
              <a:t>		</a:t>
            </a:r>
            <a:endParaRPr lang="nl-NL" sz="1100">
              <a:ea typeface="Calibri" pitchFamily="34" charset="0"/>
              <a:cs typeface="Arial" charset="0"/>
            </a:endParaRPr>
          </a:p>
          <a:p>
            <a:pPr marL="171450" indent="-171450" eaLnBrk="0" hangingPunct="0">
              <a:buFont typeface="Arial" pitchFamily="34" charset="0"/>
              <a:buChar char="•"/>
            </a:pPr>
            <a:r>
              <a:rPr lang="nl-NL" sz="1100">
                <a:latin typeface="+mj-lt"/>
                <a:ea typeface="Calibri" pitchFamily="34" charset="0"/>
                <a:cs typeface="Arial" charset="0"/>
              </a:rPr>
              <a:t>Lessen schaaltekenen</a:t>
            </a:r>
          </a:p>
          <a:p>
            <a:pPr marL="171450" indent="-171450" eaLnBrk="0" hangingPunct="0">
              <a:buFont typeface="Arial" pitchFamily="34" charset="0"/>
              <a:buChar char="•"/>
            </a:pPr>
            <a:r>
              <a:rPr lang="nl-NL" sz="1100">
                <a:latin typeface="+mj-lt"/>
                <a:ea typeface="Calibri" pitchFamily="34" charset="0"/>
                <a:cs typeface="Arial" charset="0"/>
              </a:rPr>
              <a:t>Editorial Review</a:t>
            </a:r>
          </a:p>
        </p:txBody>
      </p:sp>
      <p:sp>
        <p:nvSpPr>
          <p:cNvPr id="14346" name="Rectangle 8"/>
          <p:cNvSpPr>
            <a:spLocks noChangeArrowheads="1"/>
          </p:cNvSpPr>
          <p:nvPr/>
        </p:nvSpPr>
        <p:spPr bwMode="auto">
          <a:xfrm>
            <a:off x="5806724" y="3277883"/>
            <a:ext cx="3201988" cy="600164"/>
          </a:xfrm>
          <a:prstGeom prst="rect">
            <a:avLst/>
          </a:prstGeom>
          <a:noFill/>
          <a:ln w="9525">
            <a:solidFill>
              <a:schemeClr val="tx1"/>
            </a:solidFill>
            <a:miter lim="800000"/>
            <a:headEnd/>
            <a:tailEnd/>
          </a:ln>
        </p:spPr>
        <p:txBody>
          <a:bodyPr wrap="square" anchor="ctr">
            <a:spAutoFit/>
          </a:bodyPr>
          <a:lstStyle/>
          <a:p>
            <a:r>
              <a:rPr lang="nl-NL" sz="1100" b="1">
                <a:solidFill>
                  <a:srgbClr val="0070C0"/>
                </a:solidFill>
                <a:ea typeface="Calibri" pitchFamily="34" charset="0"/>
                <a:cs typeface="Arial" charset="0"/>
              </a:rPr>
              <a:t>Bronnen</a:t>
            </a:r>
            <a:br>
              <a:rPr lang="nl-NL" sz="1100" b="1">
                <a:solidFill>
                  <a:srgbClr val="0070C0"/>
                </a:solidFill>
                <a:ea typeface="Calibri" pitchFamily="34" charset="0"/>
                <a:cs typeface="Arial" charset="0"/>
              </a:rPr>
            </a:br>
            <a:r>
              <a:rPr lang="nl-NL" sz="1100">
                <a:latin typeface="+mj-lt"/>
                <a:ea typeface="Calibri" pitchFamily="34" charset="0"/>
                <a:cs typeface="Arial" charset="0"/>
              </a:rPr>
              <a:t>Gebruik Google om ontwerptekeningen van ontwerpbureaus te kunnen bekijken.</a:t>
            </a:r>
          </a:p>
        </p:txBody>
      </p:sp>
      <p:sp>
        <p:nvSpPr>
          <p:cNvPr id="14348" name="Tekstvak 23"/>
          <p:cNvSpPr txBox="1">
            <a:spLocks noChangeArrowheads="1"/>
          </p:cNvSpPr>
          <p:nvPr/>
        </p:nvSpPr>
        <p:spPr bwMode="auto">
          <a:xfrm>
            <a:off x="1401608" y="244429"/>
            <a:ext cx="7852137" cy="523220"/>
          </a:xfrm>
          <a:prstGeom prst="rect">
            <a:avLst/>
          </a:prstGeom>
          <a:noFill/>
          <a:ln w="9525">
            <a:noFill/>
            <a:miter lim="800000"/>
            <a:headEnd/>
            <a:tailEnd/>
          </a:ln>
        </p:spPr>
        <p:txBody>
          <a:bodyPr wrap="square">
            <a:spAutoFit/>
          </a:bodyPr>
          <a:lstStyle/>
          <a:p>
            <a:r>
              <a:rPr lang="nl-NL" sz="2800" smtClean="0">
                <a:latin typeface="Calibri" pitchFamily="34" charset="0"/>
              </a:rPr>
              <a:t>1920_IRG_3_Het </a:t>
            </a:r>
            <a:r>
              <a:rPr lang="nl-NL" sz="2800">
                <a:latin typeface="Calibri" pitchFamily="34" charset="0"/>
              </a:rPr>
              <a:t>ontwerp</a:t>
            </a:r>
            <a:endParaRPr lang="nl-NL" sz="2400">
              <a:latin typeface="Calibri" pitchFamily="34" charset="0"/>
            </a:endParaRPr>
          </a:p>
        </p:txBody>
      </p:sp>
      <p:sp>
        <p:nvSpPr>
          <p:cNvPr id="17" name="Rechthoek 16"/>
          <p:cNvSpPr/>
          <p:nvPr/>
        </p:nvSpPr>
        <p:spPr>
          <a:xfrm>
            <a:off x="928688" y="6704013"/>
            <a:ext cx="8215312" cy="152400"/>
          </a:xfrm>
          <a:prstGeom prst="rect">
            <a:avLst/>
          </a:prstGeom>
          <a:solidFill>
            <a:srgbClr val="CCFF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pic>
        <p:nvPicPr>
          <p:cNvPr id="19" name="Afbeelding 18"/>
          <p:cNvPicPr>
            <a:picLocks noChangeAspect="1"/>
          </p:cNvPicPr>
          <p:nvPr/>
        </p:nvPicPr>
        <p:blipFill rotWithShape="1">
          <a:blip r:embed="rId3" cstate="print"/>
          <a:srcRect l="21805" r="10840"/>
          <a:stretch/>
        </p:blipFill>
        <p:spPr>
          <a:xfrm>
            <a:off x="966567" y="908572"/>
            <a:ext cx="299335" cy="412425"/>
          </a:xfrm>
          <a:prstGeom prst="rect">
            <a:avLst/>
          </a:prstGeom>
        </p:spPr>
      </p:pic>
      <p:pic>
        <p:nvPicPr>
          <p:cNvPr id="20" name="Afbeelding 19"/>
          <p:cNvPicPr>
            <a:picLocks noChangeAspect="1"/>
          </p:cNvPicPr>
          <p:nvPr/>
        </p:nvPicPr>
        <p:blipFill>
          <a:blip r:embed="rId4" cstate="print"/>
          <a:stretch>
            <a:fillRect/>
          </a:stretch>
        </p:blipFill>
        <p:spPr>
          <a:xfrm>
            <a:off x="1056732" y="2341838"/>
            <a:ext cx="263290" cy="321303"/>
          </a:xfrm>
          <a:prstGeom prst="rect">
            <a:avLst/>
          </a:prstGeom>
        </p:spPr>
      </p:pic>
      <p:pic>
        <p:nvPicPr>
          <p:cNvPr id="22" name="Afbeelding 21"/>
          <p:cNvPicPr>
            <a:picLocks noChangeAspect="1"/>
          </p:cNvPicPr>
          <p:nvPr/>
        </p:nvPicPr>
        <p:blipFill>
          <a:blip r:embed="rId5" cstate="print"/>
          <a:stretch>
            <a:fillRect/>
          </a:stretch>
        </p:blipFill>
        <p:spPr>
          <a:xfrm>
            <a:off x="1026643" y="4301654"/>
            <a:ext cx="266283" cy="416301"/>
          </a:xfrm>
          <a:prstGeom prst="rect">
            <a:avLst/>
          </a:prstGeom>
        </p:spPr>
      </p:pic>
      <p:pic>
        <p:nvPicPr>
          <p:cNvPr id="23" name="Afbeelding 22"/>
          <p:cNvPicPr>
            <a:picLocks noChangeAspect="1"/>
          </p:cNvPicPr>
          <p:nvPr/>
        </p:nvPicPr>
        <p:blipFill>
          <a:blip r:embed="rId6" cstate="print"/>
          <a:stretch>
            <a:fillRect/>
          </a:stretch>
        </p:blipFill>
        <p:spPr>
          <a:xfrm>
            <a:off x="5386625" y="915544"/>
            <a:ext cx="385812" cy="263054"/>
          </a:xfrm>
          <a:prstGeom prst="rect">
            <a:avLst/>
          </a:prstGeom>
        </p:spPr>
      </p:pic>
      <p:pic>
        <p:nvPicPr>
          <p:cNvPr id="24" name="Afbeelding 23"/>
          <p:cNvPicPr>
            <a:picLocks noChangeAspect="1"/>
          </p:cNvPicPr>
          <p:nvPr/>
        </p:nvPicPr>
        <p:blipFill>
          <a:blip r:embed="rId7" cstate="print"/>
          <a:stretch>
            <a:fillRect/>
          </a:stretch>
        </p:blipFill>
        <p:spPr>
          <a:xfrm>
            <a:off x="5486167" y="3301114"/>
            <a:ext cx="299225" cy="290796"/>
          </a:xfrm>
          <a:prstGeom prst="rect">
            <a:avLst/>
          </a:prstGeom>
        </p:spPr>
      </p:pic>
      <p:pic>
        <p:nvPicPr>
          <p:cNvPr id="25" name="Afbeelding 24"/>
          <p:cNvPicPr>
            <a:picLocks noChangeAspect="1"/>
          </p:cNvPicPr>
          <p:nvPr/>
        </p:nvPicPr>
        <p:blipFill rotWithShape="1">
          <a:blip r:embed="rId8" cstate="print"/>
          <a:srcRect l="17050" t="33024" r="61669" b="30375"/>
          <a:stretch/>
        </p:blipFill>
        <p:spPr>
          <a:xfrm>
            <a:off x="5486167" y="2538658"/>
            <a:ext cx="269390" cy="260485"/>
          </a:xfrm>
          <a:prstGeom prst="rect">
            <a:avLst/>
          </a:prstGeom>
        </p:spPr>
      </p:pic>
      <p:sp>
        <p:nvSpPr>
          <p:cNvPr id="26" name="Rectangle 4"/>
          <p:cNvSpPr>
            <a:spLocks noChangeArrowheads="1"/>
          </p:cNvSpPr>
          <p:nvPr/>
        </p:nvSpPr>
        <p:spPr bwMode="auto">
          <a:xfrm>
            <a:off x="1390140" y="4301654"/>
            <a:ext cx="3937506" cy="1954381"/>
          </a:xfrm>
          <a:prstGeom prst="rect">
            <a:avLst/>
          </a:prstGeom>
          <a:noFill/>
          <a:ln w="9525">
            <a:solidFill>
              <a:schemeClr val="tx1"/>
            </a:solidFill>
            <a:miter lim="800000"/>
            <a:headEnd/>
            <a:tailEnd/>
          </a:ln>
        </p:spPr>
        <p:txBody>
          <a:bodyPr wrap="square" anchor="ctr">
            <a:spAutoFit/>
          </a:bodyPr>
          <a:lstStyle/>
          <a:p>
            <a:pPr eaLnBrk="0" hangingPunct="0"/>
            <a:r>
              <a:rPr lang="nl-NL" sz="1100" b="1">
                <a:solidFill>
                  <a:srgbClr val="0070C0"/>
                </a:solidFill>
                <a:ea typeface="Calibri" pitchFamily="34" charset="0"/>
                <a:cs typeface="Arial" charset="0"/>
              </a:rPr>
              <a:t>Leerpad		</a:t>
            </a:r>
            <a:r>
              <a:rPr lang="nl-NL" sz="1100" b="1">
                <a:ea typeface="Calibri" pitchFamily="34" charset="0"/>
                <a:cs typeface="Arial" charset="0"/>
              </a:rPr>
              <a:t>	</a:t>
            </a:r>
            <a:br>
              <a:rPr lang="nl-NL" sz="1100" b="1">
                <a:ea typeface="Calibri" pitchFamily="34" charset="0"/>
                <a:cs typeface="Arial" charset="0"/>
              </a:rPr>
            </a:br>
            <a:r>
              <a:rPr lang="nl-NL" sz="1100">
                <a:latin typeface="+mj-lt"/>
                <a:ea typeface="Calibri" pitchFamily="34" charset="0"/>
                <a:cs typeface="Arial" charset="0"/>
              </a:rPr>
              <a:t>- Kies met elkaar jullie beste idee uit.</a:t>
            </a:r>
            <a:br>
              <a:rPr lang="nl-NL" sz="1100">
                <a:latin typeface="+mj-lt"/>
                <a:ea typeface="Calibri" pitchFamily="34" charset="0"/>
                <a:cs typeface="Arial" charset="0"/>
              </a:rPr>
            </a:br>
            <a:r>
              <a:rPr lang="nl-NL" sz="1100">
                <a:latin typeface="+mj-lt"/>
                <a:ea typeface="Calibri" pitchFamily="34" charset="0"/>
                <a:cs typeface="Arial" charset="0"/>
              </a:rPr>
              <a:t>- Maak het ontwerp op schaal (denk goed na over kleurgebruik).</a:t>
            </a:r>
            <a:br>
              <a:rPr lang="nl-NL" sz="1100">
                <a:latin typeface="+mj-lt"/>
                <a:ea typeface="Calibri" pitchFamily="34" charset="0"/>
                <a:cs typeface="Arial" charset="0"/>
              </a:rPr>
            </a:br>
            <a:r>
              <a:rPr lang="nl-NL" sz="1100">
                <a:latin typeface="+mj-lt"/>
                <a:ea typeface="Calibri" pitchFamily="34" charset="0"/>
                <a:cs typeface="Arial" charset="0"/>
              </a:rPr>
              <a:t>- Maak een duidelijke legenda, zodat iedereen begrijpt wat er op jullie ontwerp te zien is. </a:t>
            </a:r>
            <a:br>
              <a:rPr lang="nl-NL" sz="1100">
                <a:latin typeface="+mj-lt"/>
                <a:ea typeface="Calibri" pitchFamily="34" charset="0"/>
                <a:cs typeface="Arial" charset="0"/>
              </a:rPr>
            </a:br>
            <a:r>
              <a:rPr lang="nl-NL" sz="1100">
                <a:latin typeface="+mj-lt"/>
                <a:ea typeface="Calibri" pitchFamily="34" charset="0"/>
                <a:cs typeface="Arial" charset="0"/>
              </a:rPr>
              <a:t>- Schrijf een korte en duidelijke ontwerptoelichting. Wie kan het gebruiken? Wat is het meest opvallend aan jullie ontwerp? Hoeveel gaat het ongeveer kosten? Wat is duurzaam aan jullie plan? Voldoet het aan de ontwerpeisen?</a:t>
            </a:r>
          </a:p>
          <a:p>
            <a:pPr eaLnBrk="0" hangingPunct="0"/>
            <a:r>
              <a:rPr lang="nl-NL" sz="1100">
                <a:latin typeface="+mj-lt"/>
                <a:ea typeface="Calibri" pitchFamily="34" charset="0"/>
                <a:cs typeface="Arial" charset="0"/>
              </a:rPr>
              <a:t>- Kies mooie referentiebeelden om jullie ontwerp zo goed mogelijk te ondersteunen. </a:t>
            </a:r>
          </a:p>
        </p:txBody>
      </p:sp>
      <p:pic>
        <p:nvPicPr>
          <p:cNvPr id="18" name="Afbeelding 17"/>
          <p:cNvPicPr>
            <a:picLocks noChangeAspect="1"/>
          </p:cNvPicPr>
          <p:nvPr/>
        </p:nvPicPr>
        <p:blipFill>
          <a:blip r:embed="rId9" cstate="print"/>
          <a:stretch>
            <a:fillRect/>
          </a:stretch>
        </p:blipFill>
        <p:spPr>
          <a:xfrm>
            <a:off x="0" y="0"/>
            <a:ext cx="1275008" cy="915544"/>
          </a:xfrm>
          <a:prstGeom prst="rect">
            <a:avLst/>
          </a:prstGeom>
        </p:spPr>
      </p:pic>
      <p:pic>
        <p:nvPicPr>
          <p:cNvPr id="2" name="Afbeelding 1"/>
          <p:cNvPicPr>
            <a:picLocks noChangeAspect="1"/>
          </p:cNvPicPr>
          <p:nvPr/>
        </p:nvPicPr>
        <p:blipFill>
          <a:blip r:embed="rId10"/>
          <a:stretch>
            <a:fillRect/>
          </a:stretch>
        </p:blipFill>
        <p:spPr>
          <a:xfrm>
            <a:off x="5514500" y="4456103"/>
            <a:ext cx="3514740" cy="1610469"/>
          </a:xfrm>
          <a:prstGeom prst="rect">
            <a:avLst/>
          </a:prstGeom>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8E6C56E-7551-492F-BC95-A5DA26C6593E}">
  <ds:schemaRefs>
    <ds:schemaRef ds:uri="http://purl.org/dc/terms/"/>
    <ds:schemaRef ds:uri="http://schemas.microsoft.com/office/2006/metadata/properties"/>
    <ds:schemaRef ds:uri="http://www.w3.org/XML/1998/namespace"/>
    <ds:schemaRef ds:uri="http://purl.org/dc/dcmitype/"/>
    <ds:schemaRef ds:uri="47a28104-336f-447d-946e-e305ac2bcd47"/>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34354c1b-6b8c-435b-ad50-990538c19557"/>
  </ds:schemaRefs>
</ds:datastoreItem>
</file>

<file path=customXml/itemProps2.xml><?xml version="1.0" encoding="utf-8"?>
<ds:datastoreItem xmlns:ds="http://schemas.openxmlformats.org/officeDocument/2006/customXml" ds:itemID="{E5962620-9E65-47C5-B9F3-36C96ED26257}">
  <ds:schemaRefs>
    <ds:schemaRef ds:uri="http://schemas.microsoft.com/sharepoint/v3/contenttype/forms"/>
  </ds:schemaRefs>
</ds:datastoreItem>
</file>

<file path=customXml/itemProps3.xml><?xml version="1.0" encoding="utf-8"?>
<ds:datastoreItem xmlns:ds="http://schemas.openxmlformats.org/officeDocument/2006/customXml" ds:itemID="{5F455CD4-BB2B-485D-A247-4B5012E4F8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257</Words>
  <Application>Microsoft Office PowerPoint</Application>
  <PresentationFormat>Diavoorstelling (4:3)</PresentationFormat>
  <Paragraphs>22</Paragraphs>
  <Slides>1</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vt:i4>
      </vt:variant>
    </vt:vector>
  </HeadingPairs>
  <TitlesOfParts>
    <vt:vector size="4" baseType="lpstr">
      <vt:lpstr>Arial</vt:lpstr>
      <vt:lpstr>Calibri</vt:lpstr>
      <vt:lpstr>Office-thema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vaka</dc:creator>
  <cp:lastModifiedBy>Thomas Noordeloos</cp:lastModifiedBy>
  <cp:revision>2</cp:revision>
  <dcterms:created xsi:type="dcterms:W3CDTF">2010-03-30T09:26:20Z</dcterms:created>
  <dcterms:modified xsi:type="dcterms:W3CDTF">2020-04-19T09:14:53Z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